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6" r:id="rId5"/>
    <p:sldId id="778" r:id="rId6"/>
    <p:sldId id="780" r:id="rId7"/>
    <p:sldId id="789" r:id="rId8"/>
    <p:sldId id="788" r:id="rId9"/>
    <p:sldId id="790" r:id="rId10"/>
    <p:sldId id="791" r:id="rId11"/>
    <p:sldId id="792" r:id="rId12"/>
    <p:sldId id="282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4617"/>
  </p:normalViewPr>
  <p:slideViewPr>
    <p:cSldViewPr snapToGrid="0" snapToObjects="1" showGuides="1">
      <p:cViewPr varScale="1">
        <p:scale>
          <a:sx n="154" d="100"/>
          <a:sy n="154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9" d="100"/>
          <a:sy n="129" d="100"/>
        </p:scale>
        <p:origin x="371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5561237-5E24-0F4C-9302-88BF6985E3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60B7B5-26AD-3D45-9640-B2E1E57FCE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721F3-6911-784A-AF95-9D9735D42367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4911E4-20B6-EA4D-9601-DF780C4E87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0828D7-B6D7-AB41-8FAD-24BFB625BE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7D5C0-29D2-6B4F-A5FF-7F545B575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82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43827-BABF-7F49-9327-144D0E93513A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8AA18-83C0-6D4B-861F-C28D535E6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25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8C6094B-86C7-A74E-AB08-4E0C5DEDFCA7}"/>
              </a:ext>
            </a:extLst>
          </p:cNvPr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5612AC-8A7A-7B47-B514-6FB5DD12D1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19994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E7B1C9-7B9C-7641-BA93-568AB0B5C9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4038" y="278172"/>
            <a:ext cx="1066800" cy="8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290818-3E46-834C-A617-5C743EC25B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64008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3337" y="1592566"/>
            <a:ext cx="3978887" cy="978729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3338" y="2475888"/>
            <a:ext cx="3982061" cy="338554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1E3CD4C-5BC8-DD44-97D3-850CA5716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337" y="3037299"/>
            <a:ext cx="3982063" cy="276999"/>
          </a:xfr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390617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605" y="247686"/>
            <a:ext cx="7501448" cy="424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605" y="1059135"/>
            <a:ext cx="3522624" cy="3657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6D081-C4DF-4946-ACE4-0734D066F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1605" y="600266"/>
            <a:ext cx="7501448" cy="369332"/>
          </a:xfr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8ACBDC-6617-964A-AC97-58B848FB386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255212" y="1059135"/>
            <a:ext cx="3522624" cy="3657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2970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168">
          <p15:clr>
            <a:srgbClr val="FBAE40"/>
          </p15:clr>
        </p15:guide>
        <p15:guide id="2" pos="2967">
          <p15:clr>
            <a:srgbClr val="FBAE40"/>
          </p15:clr>
        </p15:guide>
        <p15:guide id="3" pos="336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&amp;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605" y="247686"/>
            <a:ext cx="7501448" cy="424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605" y="1059135"/>
            <a:ext cx="3522624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6D081-C4DF-4946-ACE4-0734D066F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1605" y="600266"/>
            <a:ext cx="7501448" cy="369332"/>
          </a:xfr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2BBAF86-D27B-8241-9924-D99AC3F85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60430" y="1059134"/>
            <a:ext cx="3522623" cy="3657647"/>
          </a:xfrm>
        </p:spPr>
        <p:txBody>
          <a:bodyPr>
            <a:normAutofit/>
          </a:bodyPr>
          <a:lstStyle>
            <a:lvl1pPr marL="0" indent="0">
              <a:buNone/>
              <a:defRPr sz="1200" cap="all" baseline="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089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168">
          <p15:clr>
            <a:srgbClr val="FBAE40"/>
          </p15:clr>
        </p15:guide>
        <p15:guide id="2" pos="2967">
          <p15:clr>
            <a:srgbClr val="FBAE40"/>
          </p15:clr>
        </p15:guide>
        <p15:guide id="3" pos="33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90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69C892A-0D7C-DC49-87B7-DCCCA7DD24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5588" y="600266"/>
            <a:ext cx="7501448" cy="369332"/>
          </a:xfr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3491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069463-19B3-CF4F-96D2-090A43524E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5256" y="0"/>
            <a:ext cx="4114800" cy="5148072"/>
          </a:xfrm>
          <a:solidFill>
            <a:srgbClr val="E6E6E6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 cap="all" baseline="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830" y="81487"/>
            <a:ext cx="3516190" cy="7571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4831" y="1059135"/>
            <a:ext cx="3516190" cy="3657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731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069463-19B3-CF4F-96D2-090A43524E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27715" y="0"/>
            <a:ext cx="4114800" cy="5148072"/>
          </a:xfrm>
          <a:solidFill>
            <a:srgbClr val="E6E6E6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 cap="all" baseline="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659" y="1514557"/>
            <a:ext cx="3517908" cy="867930"/>
          </a:xfrm>
        </p:spPr>
        <p:txBody>
          <a:bodyPr anchor="b" anchorCtr="0"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660" y="2658979"/>
            <a:ext cx="3517908" cy="20588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625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Layou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069463-19B3-CF4F-96D2-090A43524E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29200" y="0"/>
            <a:ext cx="4114800" cy="2571750"/>
          </a:xfr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 cap="all" baseline="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659" y="1514557"/>
            <a:ext cx="3523924" cy="867930"/>
          </a:xfrm>
        </p:spPr>
        <p:txBody>
          <a:bodyPr anchor="b" anchorCtr="0"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660" y="2658979"/>
            <a:ext cx="3523924" cy="20578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6CD0B3A-E873-1043-BB1D-312684A544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29200" y="2571750"/>
            <a:ext cx="2054180" cy="2571750"/>
          </a:xfr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 cap="all" baseline="0"/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515963E-6294-0F4D-B070-AA9FC10C18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86600" y="2571750"/>
            <a:ext cx="2054180" cy="2571750"/>
          </a:xfr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 cap="all" baseline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04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069463-19B3-CF4F-96D2-090A43524E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2790" y="2571750"/>
            <a:ext cx="2743200" cy="2571750"/>
          </a:xfr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 cap="all" baseline="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659" y="235909"/>
            <a:ext cx="3520440" cy="2093976"/>
          </a:xfrm>
        </p:spPr>
        <p:txBody>
          <a:bodyPr anchor="ctr" anchorCtr="0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8499" y="235909"/>
            <a:ext cx="3520440" cy="2093976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6CD0B3A-E873-1043-BB1D-312684A544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56795" y="2571750"/>
            <a:ext cx="2743200" cy="2571750"/>
          </a:xfr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 cap="all" baseline="0"/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515963E-6294-0F4D-B070-AA9FC10C18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0800" y="2571750"/>
            <a:ext cx="2743200" cy="2571750"/>
          </a:xfr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 cap="all" baseline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0595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967">
          <p15:clr>
            <a:srgbClr val="FBAE40"/>
          </p15:clr>
        </p15:guide>
        <p15:guide id="3" pos="336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069463-19B3-CF4F-96D2-090A43524E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2790" y="2571750"/>
            <a:ext cx="4114800" cy="2569464"/>
          </a:xfr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 cap="all" baseline="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790" y="0"/>
            <a:ext cx="4114800" cy="2571750"/>
          </a:xfrm>
          <a:solidFill>
            <a:schemeClr val="accent3"/>
          </a:solidFill>
        </p:spPr>
        <p:txBody>
          <a:bodyPr lIns="457200" rIns="365760" anchor="ctr" anchorCtr="0">
            <a:noAutofit/>
          </a:bodyPr>
          <a:lstStyle>
            <a:lvl1pPr>
              <a:buClrTx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569464"/>
            <a:ext cx="4114800" cy="2571750"/>
          </a:xfrm>
          <a:solidFill>
            <a:schemeClr val="accent2"/>
          </a:solidFill>
        </p:spPr>
        <p:txBody>
          <a:bodyPr lIns="457200" rIns="365760" anchor="ctr" anchorCtr="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2188B1-FE3E-6042-8621-072F9DD892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6C4BAFC-D057-914E-8FBD-AE0460CEF6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29200" y="2286"/>
            <a:ext cx="4114800" cy="2569464"/>
          </a:xfr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 cap="all" baseline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0211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Layout Oran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069463-19B3-CF4F-96D2-090A43524E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00" y="0"/>
            <a:ext cx="4114800" cy="5148072"/>
          </a:xfrm>
          <a:solidFill>
            <a:srgbClr val="E6E6E6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 cap="all" baseline="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245" y="1625357"/>
            <a:ext cx="3533154" cy="75713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2246" y="2660754"/>
            <a:ext cx="3533154" cy="2056029"/>
          </a:xfr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2188B1-FE3E-6042-8621-072F9DD892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07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8C6094B-86C7-A74E-AB08-4E0C5DEDFCA7}"/>
              </a:ext>
            </a:extLst>
          </p:cNvPr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92FC8F-E112-D445-B9F1-7D5743D1C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19994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E7B1C9-7B9C-7641-BA93-568AB0B5C9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4038" y="278172"/>
            <a:ext cx="10668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3F318A-D031-3C49-BDF9-93D75B74AC3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64008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3337" y="1592566"/>
            <a:ext cx="3978887" cy="978729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3338" y="2475888"/>
            <a:ext cx="3982061" cy="338554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1E3CD4C-5BC8-DD44-97D3-850CA5716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337" y="3037299"/>
            <a:ext cx="3982063" cy="276999"/>
          </a:xfr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1542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868">
          <p15:clr>
            <a:srgbClr val="FBAE40"/>
          </p15:clr>
        </p15:guide>
        <p15:guide id="2" pos="561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Layou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069463-19B3-CF4F-96D2-090A43524E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00" y="0"/>
            <a:ext cx="4114800" cy="5148072"/>
          </a:xfrm>
          <a:solidFill>
            <a:srgbClr val="E6E6E6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 cap="all" baseline="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245" y="1625357"/>
            <a:ext cx="3533154" cy="75713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2246" y="2668249"/>
            <a:ext cx="3533154" cy="2048534"/>
          </a:xfr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2188B1-FE3E-6042-8621-072F9DD892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640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4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4A072A-9938-A142-B22A-3C9EA36C2B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399" y="13491"/>
            <a:ext cx="8229597" cy="5111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245" y="1514557"/>
            <a:ext cx="3533154" cy="867930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2188B1-FE3E-6042-8621-072F9DD892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777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4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069463-19B3-CF4F-96D2-090A43524E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00" y="0"/>
            <a:ext cx="8229600" cy="514807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 cap="all" baseline="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245" y="1514557"/>
            <a:ext cx="3533154" cy="867930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46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4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083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0494D1-F207-2A46-97CD-3DD8E0F8D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05AEF1-4E24-8B45-B783-865A6F1B6A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7445" y="1591056"/>
            <a:ext cx="2847354" cy="978729"/>
          </a:xfrm>
        </p:spPr>
        <p:txBody>
          <a:bodyPr anchor="b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2188B1-FE3E-6042-8621-072F9DD8924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30D27F-D6DF-2646-A006-52184E0D777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334" y="342900"/>
            <a:ext cx="596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186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0494D1-F207-2A46-97CD-3DD8E0F8D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069463-19B3-CF4F-96D2-090A43524E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8072"/>
          </a:xfrm>
          <a:solidFill>
            <a:srgbClr val="E6E6E6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 cap="all" baseline="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7445" y="1591056"/>
            <a:ext cx="2847354" cy="978729"/>
          </a:xfrm>
        </p:spPr>
        <p:txBody>
          <a:bodyPr anchor="b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2188B1-FE3E-6042-8621-072F9DD8924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30D27F-D6DF-2646-A006-52184E0D77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6334" y="342900"/>
            <a:ext cx="596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87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F9A27B-1580-494D-9F4C-F6A7745E0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5256" y="0"/>
            <a:ext cx="411480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8C6094B-86C7-A74E-AB08-4E0C5DEDFCA7}"/>
              </a:ext>
            </a:extLst>
          </p:cNvPr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011F3-9F96-C040-AF5E-6A2D1A3555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19994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8363" y="1592566"/>
            <a:ext cx="3978887" cy="978729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8364" y="2475888"/>
            <a:ext cx="3982061" cy="338554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E7B1C9-7B9C-7641-BA93-568AB0B5C9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4038" y="278172"/>
            <a:ext cx="1066800" cy="812800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1E3CD4C-5BC8-DD44-97D3-850CA5716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8363" y="3037299"/>
            <a:ext cx="3982063" cy="276999"/>
          </a:xfr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052395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E748C4B-E548-0E4D-949F-C70D6305B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5256" y="0"/>
            <a:ext cx="4114800" cy="5148072"/>
          </a:xfrm>
          <a:solidFill>
            <a:srgbClr val="E6E6E6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 cap="all" baseline="0"/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C6094B-86C7-A74E-AB08-4E0C5DEDFCA7}"/>
              </a:ext>
            </a:extLst>
          </p:cNvPr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19337C-0F9F-AA41-97BC-F5C2CC4027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19994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8363" y="1592566"/>
            <a:ext cx="3978887" cy="978729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8364" y="2475888"/>
            <a:ext cx="3982061" cy="338554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E7B1C9-7B9C-7641-BA93-568AB0B5C9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4038" y="278172"/>
            <a:ext cx="1066800" cy="812800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1E3CD4C-5BC8-DD44-97D3-850CA5716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8363" y="3037299"/>
            <a:ext cx="3982063" cy="276999"/>
          </a:xfr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93782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561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E748C4B-E548-0E4D-949F-C70D6305BB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256" y="0"/>
            <a:ext cx="4114800" cy="5148072"/>
          </a:xfrm>
          <a:solidFill>
            <a:srgbClr val="E6E6E6"/>
          </a:solidFill>
          <a:ln>
            <a:noFill/>
          </a:ln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 lang="en-US" sz="1400" b="0" i="0" u="none" strike="noStrike" smtClean="0">
                <a:effectLst/>
                <a:sym typeface="Wingdings" pitchFamily="2" charset="2"/>
              </a:defRPr>
            </a:lvl1pPr>
          </a:lstStyle>
          <a:p>
            <a:r>
              <a:rPr lang="en-US" dirty="0"/>
              <a:t>INSERT PICTURE AND THEN SEND THIS PLACEHOLDER TO THE BACK. type will show once image is in back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C6094B-86C7-A74E-AB08-4E0C5DEDFCA7}"/>
              </a:ext>
            </a:extLst>
          </p:cNvPr>
          <p:cNvSpPr/>
          <p:nvPr userDrawn="1"/>
        </p:nvSpPr>
        <p:spPr>
          <a:xfrm>
            <a:off x="0" y="0"/>
            <a:ext cx="9144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8363" y="1592566"/>
            <a:ext cx="3978887" cy="978729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8364" y="2475888"/>
            <a:ext cx="3982061" cy="338554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E7B1C9-7B9C-7641-BA93-568AB0B5C9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4038" y="278172"/>
            <a:ext cx="1066800" cy="812800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1E3CD4C-5BC8-DD44-97D3-850CA5716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8363" y="3037299"/>
            <a:ext cx="3982063" cy="276999"/>
          </a:xfr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799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561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E86DEB-5804-2E4D-BCC4-DFD45F7E62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73914C-F3D8-AD4D-BFD2-8FBF3F8F0E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8000" y="0"/>
            <a:ext cx="2286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363" y="1592566"/>
            <a:ext cx="4520379" cy="978729"/>
          </a:xfrm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8362" y="2500510"/>
            <a:ext cx="4520379" cy="313932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E5204F-D5DD-4147-B97E-D6E422B6CC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334" y="342900"/>
            <a:ext cx="596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7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E86DEB-5804-2E4D-BCC4-DFD45F7E62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363" y="1592566"/>
            <a:ext cx="4520379" cy="978729"/>
          </a:xfrm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8362" y="2500510"/>
            <a:ext cx="4520379" cy="313932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E5204F-D5DD-4147-B97E-D6E422B6CC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6334" y="342900"/>
            <a:ext cx="596900" cy="45720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C815AC5-6A96-9445-A77D-B03A0A5B32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7999" y="-4572"/>
            <a:ext cx="2286000" cy="5148072"/>
          </a:xfrm>
          <a:solidFill>
            <a:srgbClr val="E6E6E6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200" cap="all" baseline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19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8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5588" y="247686"/>
            <a:ext cx="7501448" cy="424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6D081-C4DF-4946-ACE4-0734D066F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5588" y="600266"/>
            <a:ext cx="7501448" cy="369332"/>
          </a:xfr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939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DBA96D-B8DA-C342-9FFD-795955A77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/>
          <a:srcRect r="90000"/>
          <a:stretch/>
        </p:blipFill>
        <p:spPr>
          <a:xfrm>
            <a:off x="0" y="0"/>
            <a:ext cx="9144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1604" y="247686"/>
            <a:ext cx="7501448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1605" y="1059135"/>
            <a:ext cx="7501448" cy="3657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0545" y="4862405"/>
            <a:ext cx="496788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532188B1-FE3E-6042-8621-072F9DD8924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D611A1-5884-8040-8E05-A5F385210AD6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176334" y="342900"/>
            <a:ext cx="596900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7C4E6E-29B8-E34F-B7CA-4F66E1B7F991}"/>
              </a:ext>
            </a:extLst>
          </p:cNvPr>
          <p:cNvSpPr txBox="1"/>
          <p:nvPr userDrawn="1"/>
        </p:nvSpPr>
        <p:spPr>
          <a:xfrm>
            <a:off x="114791" y="4873947"/>
            <a:ext cx="688009" cy="192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50" dirty="0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60B6C-3963-1F4E-9F25-E9853D255255}"/>
              </a:ext>
            </a:extLst>
          </p:cNvPr>
          <p:cNvSpPr txBox="1"/>
          <p:nvPr userDrawn="1"/>
        </p:nvSpPr>
        <p:spPr>
          <a:xfrm>
            <a:off x="1275588" y="4873947"/>
            <a:ext cx="2057400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50" dirty="0">
                <a:solidFill>
                  <a:schemeClr val="bg2"/>
                </a:solidFill>
              </a:rPr>
              <a:t>©2019 CoreLogic,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94964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4" r:id="rId3"/>
    <p:sldLayoutId id="2147483675" r:id="rId4"/>
    <p:sldLayoutId id="2147483677" r:id="rId5"/>
    <p:sldLayoutId id="2147483663" r:id="rId6"/>
    <p:sldLayoutId id="2147483676" r:id="rId7"/>
    <p:sldLayoutId id="2147483662" r:id="rId8"/>
    <p:sldLayoutId id="2147483672" r:id="rId9"/>
    <p:sldLayoutId id="2147483678" r:id="rId10"/>
    <p:sldLayoutId id="2147483691" r:id="rId11"/>
    <p:sldLayoutId id="2147483666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67" r:id="rId23"/>
    <p:sldLayoutId id="2147483689" r:id="rId24"/>
    <p:sldLayoutId id="2147483690" r:id="rId2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685800" rtl="0" eaLnBrk="1" latinLnBrk="0" hangingPunct="1">
        <a:lnSpc>
          <a:spcPct val="114000"/>
        </a:lnSpc>
        <a:spcBef>
          <a:spcPts val="1200"/>
        </a:spcBef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171450" algn="l" defTabSz="6858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System Font Regular"/>
        <a:buChar char="–"/>
        <a:tabLst/>
        <a:defRPr sz="15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169863" algn="l" defTabSz="6858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System Font Regular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862013" indent="-176213" algn="l" defTabSz="685800" rtl="0" eaLnBrk="1" latinLnBrk="0" hangingPunct="1">
        <a:lnSpc>
          <a:spcPct val="114000"/>
        </a:lnSpc>
        <a:spcBef>
          <a:spcPts val="0"/>
        </a:spcBef>
        <a:buClr>
          <a:schemeClr val="accent2"/>
        </a:buClr>
        <a:buFont typeface="System Font Regular"/>
        <a:buChar char="–"/>
        <a:tabLst/>
        <a:defRPr sz="1300" kern="1200">
          <a:solidFill>
            <a:schemeClr val="tx2"/>
          </a:solidFill>
          <a:latin typeface="+mn-lt"/>
          <a:ea typeface="+mn-ea"/>
          <a:cs typeface="+mn-cs"/>
        </a:defRPr>
      </a:lvl4pPr>
      <a:lvl5pPr marL="1031875" indent="-169863" algn="l" defTabSz="685800" rtl="0" eaLnBrk="1" latinLnBrk="0" hangingPunct="1">
        <a:lnSpc>
          <a:spcPct val="114000"/>
        </a:lnSpc>
        <a:spcBef>
          <a:spcPts val="0"/>
        </a:spcBef>
        <a:buClr>
          <a:schemeClr val="accent2"/>
        </a:buClr>
        <a:buFont typeface="System Font Regular"/>
        <a:buChar char="–"/>
        <a:tabLst/>
        <a:defRPr sz="13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864">
          <p15:clr>
            <a:srgbClr val="F26B43"/>
          </p15:clr>
        </p15:guide>
        <p15:guide id="2" pos="5616">
          <p15:clr>
            <a:srgbClr val="F26B43"/>
          </p15:clr>
        </p15:guide>
        <p15:guide id="3" pos="54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F2160C-D95D-7148-A34F-DC8C83ACB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0858" y="1750967"/>
            <a:ext cx="5853615" cy="535531"/>
          </a:xfrm>
        </p:spPr>
        <p:txBody>
          <a:bodyPr/>
          <a:lstStyle/>
          <a:p>
            <a:r>
              <a:rPr lang="en-US" dirty="0" err="1"/>
              <a:t>RiskModel</a:t>
            </a:r>
            <a:r>
              <a:rPr lang="en-US" dirty="0"/>
              <a:t> SAS Platform Migration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B01197B-EBB0-8149-ACD5-4F1D87A3B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5884" y="2635592"/>
            <a:ext cx="3982061" cy="357021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9B18D5-09DB-4A43-A9FB-F2EB991F78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15882" y="2959558"/>
            <a:ext cx="3982063" cy="290913"/>
          </a:xfrm>
        </p:spPr>
        <p:txBody>
          <a:bodyPr/>
          <a:lstStyle/>
          <a:p>
            <a:r>
              <a:rPr lang="en-US" dirty="0"/>
              <a:t>Nov 2019</a:t>
            </a:r>
          </a:p>
        </p:txBody>
      </p:sp>
    </p:spTree>
    <p:extLst>
      <p:ext uri="{BB962C8B-B14F-4D97-AF65-F5344CB8AC3E}">
        <p14:creationId xmlns:p14="http://schemas.microsoft.com/office/powerpoint/2010/main" val="1076252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C7648B29-858B-4BC7-977E-709DE7B11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164" y="97120"/>
            <a:ext cx="7501448" cy="424732"/>
          </a:xfrm>
        </p:spPr>
        <p:txBody>
          <a:bodyPr/>
          <a:lstStyle/>
          <a:p>
            <a:r>
              <a:rPr lang="en-US" dirty="0" err="1"/>
              <a:t>RiskModel</a:t>
            </a:r>
            <a:r>
              <a:rPr lang="en-US" dirty="0"/>
              <a:t> GCP/ML Pilot – What?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EEA763-BC73-487F-BA3B-95FA6D8D4090}"/>
              </a:ext>
            </a:extLst>
          </p:cNvPr>
          <p:cNvSpPr/>
          <p:nvPr/>
        </p:nvSpPr>
        <p:spPr>
          <a:xfrm>
            <a:off x="1322144" y="1037171"/>
            <a:ext cx="7286468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kern="0" dirty="0"/>
              <a:t>Migrate </a:t>
            </a:r>
            <a:r>
              <a:rPr lang="en-US" sz="1600" kern="0" dirty="0" err="1"/>
              <a:t>RiskModel</a:t>
            </a:r>
            <a:r>
              <a:rPr lang="en-US" sz="1600" kern="0" dirty="0"/>
              <a:t> SAS Platform form PC SAS to SAS Grid on Linux (Titan) </a:t>
            </a:r>
          </a:p>
          <a:p>
            <a:pPr lvl="1"/>
            <a:endParaRPr lang="en-US" sz="1050" kern="0" dirty="0"/>
          </a:p>
          <a:p>
            <a:pPr lvl="2"/>
            <a:r>
              <a:rPr lang="en-US" sz="1400" kern="0" dirty="0"/>
              <a:t>Develop model</a:t>
            </a:r>
          </a:p>
          <a:p>
            <a:pPr lvl="2"/>
            <a:endParaRPr lang="en-US" sz="1400" kern="0" dirty="0"/>
          </a:p>
          <a:p>
            <a:pPr lvl="2"/>
            <a:r>
              <a:rPr lang="en-US" sz="1400" kern="0" dirty="0"/>
              <a:t>Run automated RM simulation for model surveillance and testing</a:t>
            </a:r>
            <a:endParaRPr lang="en-US" sz="1050" kern="0" dirty="0"/>
          </a:p>
          <a:p>
            <a:pPr lvl="2"/>
            <a:endParaRPr lang="en-US" sz="1400" kern="0" dirty="0"/>
          </a:p>
          <a:p>
            <a:pPr lvl="2"/>
            <a:endParaRPr lang="en-US" sz="1050"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8E6301-1706-4689-857D-E01FED8E8D38}"/>
              </a:ext>
            </a:extLst>
          </p:cNvPr>
          <p:cNvSpPr txBox="1"/>
          <p:nvPr/>
        </p:nvSpPr>
        <p:spPr>
          <a:xfrm>
            <a:off x="1917430" y="1413269"/>
            <a:ext cx="232391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FF9C05-64F4-4075-8D3E-0D111C23F732}"/>
              </a:ext>
            </a:extLst>
          </p:cNvPr>
          <p:cNvSpPr txBox="1"/>
          <p:nvPr/>
        </p:nvSpPr>
        <p:spPr>
          <a:xfrm>
            <a:off x="1916582" y="1823812"/>
            <a:ext cx="232391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08680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C7648B29-858B-4BC7-977E-709DE7B11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164" y="97120"/>
            <a:ext cx="7501448" cy="424732"/>
          </a:xfrm>
        </p:spPr>
        <p:txBody>
          <a:bodyPr/>
          <a:lstStyle/>
          <a:p>
            <a:r>
              <a:rPr lang="en-US" dirty="0" err="1"/>
              <a:t>RiskModel</a:t>
            </a:r>
            <a:r>
              <a:rPr lang="en-US" dirty="0"/>
              <a:t> GCP/ML Pilot – Why?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EEA763-BC73-487F-BA3B-95FA6D8D4090}"/>
              </a:ext>
            </a:extLst>
          </p:cNvPr>
          <p:cNvSpPr/>
          <p:nvPr/>
        </p:nvSpPr>
        <p:spPr>
          <a:xfrm>
            <a:off x="1232755" y="952073"/>
            <a:ext cx="667849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1050" kern="0" dirty="0"/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sz="1400" kern="0" dirty="0"/>
              <a:t>To improve productivity and efficiency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sz="1400" kern="0" dirty="0"/>
              <a:t>Cost saving</a:t>
            </a:r>
          </a:p>
          <a:p>
            <a:pPr lvl="2"/>
            <a:endParaRPr lang="en-US" sz="1050" kern="0" dirty="0"/>
          </a:p>
        </p:txBody>
      </p:sp>
    </p:spTree>
    <p:extLst>
      <p:ext uri="{BB962C8B-B14F-4D97-AF65-F5344CB8AC3E}">
        <p14:creationId xmlns:p14="http://schemas.microsoft.com/office/powerpoint/2010/main" val="1210581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C7648B29-858B-4BC7-977E-709DE7B11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164" y="97120"/>
            <a:ext cx="7501448" cy="424732"/>
          </a:xfrm>
        </p:spPr>
        <p:txBody>
          <a:bodyPr/>
          <a:lstStyle/>
          <a:p>
            <a:r>
              <a:rPr lang="en-US" dirty="0"/>
              <a:t>SAS Platform Migration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3C03D8D-123C-4F69-BCF2-EC2C0EE7C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816334"/>
              </p:ext>
            </p:extLst>
          </p:nvPr>
        </p:nvGraphicFramePr>
        <p:xfrm>
          <a:off x="1385339" y="590357"/>
          <a:ext cx="6632226" cy="4232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1531">
                  <a:extLst>
                    <a:ext uri="{9D8B030D-6E8A-4147-A177-3AD203B41FA5}">
                      <a16:colId xmlns:a16="http://schemas.microsoft.com/office/drawing/2014/main" val="2494239490"/>
                    </a:ext>
                  </a:extLst>
                </a:gridCol>
                <a:gridCol w="3599944">
                  <a:extLst>
                    <a:ext uri="{9D8B030D-6E8A-4147-A177-3AD203B41FA5}">
                      <a16:colId xmlns:a16="http://schemas.microsoft.com/office/drawing/2014/main" val="3810302781"/>
                    </a:ext>
                  </a:extLst>
                </a:gridCol>
                <a:gridCol w="640751">
                  <a:extLst>
                    <a:ext uri="{9D8B030D-6E8A-4147-A177-3AD203B41FA5}">
                      <a16:colId xmlns:a16="http://schemas.microsoft.com/office/drawing/2014/main" val="1108521731"/>
                    </a:ext>
                  </a:extLst>
                </a:gridCol>
              </a:tblGrid>
              <a:tr h="30187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Issues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Result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54781"/>
                  </a:ext>
                </a:extLst>
              </a:tr>
              <a:tr h="248937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Team consensus to migrate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Discussion within team, and with John, ok to move forward.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196088"/>
                  </a:ext>
                </a:extLst>
              </a:tr>
              <a:tr h="221919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Team member access to 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All team members applied and got access to 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447708"/>
                  </a:ext>
                </a:extLst>
              </a:tr>
              <a:tr h="24124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Team member to run </a:t>
                      </a:r>
                      <a:r>
                        <a:rPr lang="en-US" sz="900" dirty="0" err="1"/>
                        <a:t>sas</a:t>
                      </a:r>
                      <a:r>
                        <a:rPr lang="en-US" sz="900" dirty="0"/>
                        <a:t> on Grid via 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All team members added to </a:t>
                      </a:r>
                      <a:r>
                        <a:rPr lang="en-US" sz="900" dirty="0" err="1"/>
                        <a:t>sas</a:t>
                      </a:r>
                      <a:r>
                        <a:rPr lang="en-US" sz="900" dirty="0"/>
                        <a:t> metadata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886127"/>
                  </a:ext>
                </a:extLst>
              </a:tr>
              <a:tr h="22139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Install EG on laptop (US team)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Tested 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81105"/>
                  </a:ext>
                </a:extLst>
              </a:tr>
              <a:tr h="29620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Network drive mount to Linux (Titan/(Dione))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Done (Titan for now, Dione later maybe)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00841"/>
                  </a:ext>
                </a:extLst>
              </a:tr>
              <a:tr h="35507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Network drive 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RiskModel1-RiskModel3 in backup rotation; Requested backup for RiskModel4 and RiskModel5 and is completed.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644153"/>
                  </a:ext>
                </a:extLst>
              </a:tr>
              <a:tr h="488221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Network drive file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Tested ok (</a:t>
                      </a:r>
                      <a:r>
                        <a:rPr lang="en-US" sz="900" dirty="0" err="1"/>
                        <a:t>dir</a:t>
                      </a:r>
                      <a:r>
                        <a:rPr lang="en-US" sz="900" dirty="0"/>
                        <a:t>/folder created in windows have different owner id from </a:t>
                      </a:r>
                      <a:r>
                        <a:rPr lang="en-US" sz="900" dirty="0" err="1"/>
                        <a:t>linux</a:t>
                      </a:r>
                      <a:r>
                        <a:rPr lang="en-US" sz="900" dirty="0"/>
                        <a:t> owner id, simple solution is to create folders in </a:t>
                      </a:r>
                      <a:r>
                        <a:rPr lang="en-US" sz="900" dirty="0" err="1"/>
                        <a:t>linux</a:t>
                      </a:r>
                      <a:r>
                        <a:rPr lang="en-US" sz="900" dirty="0"/>
                        <a:t> (can also be done easily in EG using </a:t>
                      </a:r>
                      <a:r>
                        <a:rPr lang="en-US" sz="900" dirty="0" err="1"/>
                        <a:t>sas</a:t>
                      </a:r>
                      <a:r>
                        <a:rPr lang="en-US" sz="900" dirty="0"/>
                        <a:t>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477928"/>
                  </a:ext>
                </a:extLst>
              </a:tr>
              <a:tr h="209149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Model development on 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Tested ok (necessary changes to </a:t>
                      </a:r>
                      <a:r>
                        <a:rPr lang="en-US" sz="900" dirty="0" err="1"/>
                        <a:t>sas</a:t>
                      </a:r>
                      <a:r>
                        <a:rPr lang="en-US" sz="900" dirty="0"/>
                        <a:t> codes)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549212"/>
                  </a:ext>
                </a:extLst>
              </a:tr>
              <a:tr h="250643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highlight>
                            <a:srgbClr val="00FF00"/>
                          </a:highlight>
                        </a:rPr>
                        <a:t>Integrated Simulation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highlight>
                            <a:srgbClr val="00FF00"/>
                          </a:highlight>
                        </a:rPr>
                        <a:t>Linux SAS Grid and Windows RM ----  tested ok, further refinement (necessary changes to </a:t>
                      </a:r>
                      <a:r>
                        <a:rPr lang="en-US" sz="900" b="1" dirty="0" err="1">
                          <a:highlight>
                            <a:srgbClr val="00FF00"/>
                          </a:highlight>
                        </a:rPr>
                        <a:t>sas</a:t>
                      </a:r>
                      <a:r>
                        <a:rPr lang="en-US" sz="900" b="1" dirty="0">
                          <a:highlight>
                            <a:srgbClr val="00FF00"/>
                          </a:highlight>
                        </a:rPr>
                        <a:t> codes, VB script, .bat executable file)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highlight>
                            <a:srgbClr val="00FF00"/>
                          </a:highlight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122888"/>
                  </a:ext>
                </a:extLst>
              </a:tr>
              <a:tr h="401029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Access </a:t>
                      </a:r>
                      <a:r>
                        <a:rPr lang="en-US" sz="900" dirty="0" err="1"/>
                        <a:t>onesource</a:t>
                      </a:r>
                      <a:r>
                        <a:rPr lang="en-US" sz="900" dirty="0"/>
                        <a:t> database from Linux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Requested </a:t>
                      </a:r>
                      <a:r>
                        <a:rPr lang="en-US" sz="900" dirty="0" err="1"/>
                        <a:t>unix</a:t>
                      </a:r>
                      <a:r>
                        <a:rPr lang="en-US" sz="900" dirty="0"/>
                        <a:t> ODBC setup. ---- </a:t>
                      </a:r>
                      <a:r>
                        <a:rPr lang="en-US" sz="900" dirty="0" err="1"/>
                        <a:t>unixODBC</a:t>
                      </a:r>
                      <a:r>
                        <a:rPr lang="en-US" sz="900" dirty="0"/>
                        <a:t> installed, request to set up with SAS Grid...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428233"/>
                  </a:ext>
                </a:extLst>
              </a:tr>
              <a:tr h="355070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Training and transition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Nov – Dec, team members to test, adopt; will also provide training along the way depending on the need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820930"/>
                  </a:ext>
                </a:extLst>
              </a:tr>
              <a:tr h="209650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SAS phase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Jan - 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663968"/>
                  </a:ext>
                </a:extLst>
              </a:tr>
              <a:tr h="179888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664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553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C7648B29-858B-4BC7-977E-709DE7B11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164" y="271573"/>
            <a:ext cx="7850224" cy="424732"/>
          </a:xfrm>
        </p:spPr>
        <p:txBody>
          <a:bodyPr/>
          <a:lstStyle/>
          <a:p>
            <a:r>
              <a:rPr lang="en-US" dirty="0"/>
              <a:t>Key Challenge  - How to run Integrated </a:t>
            </a:r>
            <a:r>
              <a:rPr lang="en-US" dirty="0" err="1"/>
              <a:t>RiskModel</a:t>
            </a:r>
            <a:r>
              <a:rPr lang="en-US" dirty="0"/>
              <a:t> Simulation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66D884-34D1-444E-A29A-6DC49B6AB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046" y="2062099"/>
            <a:ext cx="3669842" cy="180148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9C460A0-7BCA-4D71-B320-C50D7CA2C681}"/>
              </a:ext>
            </a:extLst>
          </p:cNvPr>
          <p:cNvSpPr/>
          <p:nvPr/>
        </p:nvSpPr>
        <p:spPr>
          <a:xfrm>
            <a:off x="1107164" y="840975"/>
            <a:ext cx="70291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600" kern="0" dirty="0"/>
              <a:t>Currently </a:t>
            </a:r>
            <a:r>
              <a:rPr lang="en-US" sz="1600" kern="0" dirty="0" err="1"/>
              <a:t>RiskModel</a:t>
            </a:r>
            <a:r>
              <a:rPr lang="en-US" sz="1600" kern="0" dirty="0"/>
              <a:t> application and PC SAS are bundled in Windows environment. Integrated Simulation is run by executing SAS program that prepare input data for simulation,  call </a:t>
            </a:r>
            <a:r>
              <a:rPr lang="en-US" sz="1600" kern="0" dirty="0" err="1"/>
              <a:t>RiskModel</a:t>
            </a:r>
            <a:r>
              <a:rPr lang="en-US" sz="1600" kern="0" dirty="0"/>
              <a:t> application to run simulation, then collect results to generate reports</a:t>
            </a:r>
          </a:p>
        </p:txBody>
      </p:sp>
    </p:spTree>
    <p:extLst>
      <p:ext uri="{BB962C8B-B14F-4D97-AF65-F5344CB8AC3E}">
        <p14:creationId xmlns:p14="http://schemas.microsoft.com/office/powerpoint/2010/main" val="64810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C7648B29-858B-4BC7-977E-709DE7B11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163" y="280589"/>
            <a:ext cx="7906207" cy="424732"/>
          </a:xfrm>
        </p:spPr>
        <p:txBody>
          <a:bodyPr/>
          <a:lstStyle/>
          <a:p>
            <a:r>
              <a:rPr lang="en-US" dirty="0"/>
              <a:t>Solution – Conceptual Framework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460A0-7BCA-4D71-B320-C50D7CA2C681}"/>
              </a:ext>
            </a:extLst>
          </p:cNvPr>
          <p:cNvSpPr/>
          <p:nvPr/>
        </p:nvSpPr>
        <p:spPr>
          <a:xfrm>
            <a:off x="1107162" y="883271"/>
            <a:ext cx="790620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8463" lvl="2"/>
            <a:r>
              <a:rPr lang="en-US" sz="1600" kern="0" dirty="0"/>
              <a:t>The solution is to develop the most reasonable communication scheme so that the process can be broken into 3 parts to run sequentially</a:t>
            </a:r>
          </a:p>
          <a:p>
            <a:pPr marL="801688" lvl="2" indent="-230188">
              <a:buAutoNum type="arabicPeriod"/>
            </a:pPr>
            <a:r>
              <a:rPr lang="en-US" sz="1200" kern="0" dirty="0"/>
              <a:t>Data preparation (SAS Grid on Linux)</a:t>
            </a:r>
          </a:p>
          <a:p>
            <a:pPr marL="801688" lvl="2" indent="-230188">
              <a:buAutoNum type="arabicPeriod"/>
            </a:pPr>
            <a:r>
              <a:rPr lang="en-US" sz="1200" kern="0" dirty="0"/>
              <a:t>Simulation (</a:t>
            </a:r>
            <a:r>
              <a:rPr lang="en-US" sz="1200" kern="0" dirty="0" err="1"/>
              <a:t>RiskModel</a:t>
            </a:r>
            <a:r>
              <a:rPr lang="en-US" sz="1200" kern="0" dirty="0"/>
              <a:t> Application in Windows)</a:t>
            </a:r>
          </a:p>
          <a:p>
            <a:pPr marL="801688" lvl="2" indent="-230188">
              <a:buAutoNum type="arabicPeriod"/>
            </a:pPr>
            <a:r>
              <a:rPr lang="en-US" sz="1200" kern="0" dirty="0"/>
              <a:t>Report generation (SAS Grid on Linux)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8E4E9B-2141-4309-A683-91EB91771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199" y="2131812"/>
            <a:ext cx="4545046" cy="219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3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C7648B29-858B-4BC7-977E-709DE7B11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163" y="280589"/>
            <a:ext cx="7906207" cy="424732"/>
          </a:xfrm>
        </p:spPr>
        <p:txBody>
          <a:bodyPr/>
          <a:lstStyle/>
          <a:p>
            <a:r>
              <a:rPr lang="en-US" dirty="0"/>
              <a:t>Solution – New Process: Min. Pain Transition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460A0-7BCA-4D71-B320-C50D7CA2C681}"/>
              </a:ext>
            </a:extLst>
          </p:cNvPr>
          <p:cNvSpPr/>
          <p:nvPr/>
        </p:nvSpPr>
        <p:spPr>
          <a:xfrm>
            <a:off x="1536440" y="774135"/>
            <a:ext cx="57227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lvl="2"/>
            <a:r>
              <a:rPr lang="en-US" sz="1200" kern="0" dirty="0"/>
              <a:t>Step 1: Setup (config) the simulation in SAS program exactly the same way as today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1B5B90-501B-49B1-9E31-412DB9C54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337" y="1086457"/>
            <a:ext cx="3751101" cy="14560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06F8E9-CD08-4290-87DE-5A4D6201AD49}"/>
              </a:ext>
            </a:extLst>
          </p:cNvPr>
          <p:cNvSpPr/>
          <p:nvPr/>
        </p:nvSpPr>
        <p:spPr>
          <a:xfrm>
            <a:off x="1639077" y="2571750"/>
            <a:ext cx="6553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lvl="2"/>
            <a:r>
              <a:rPr lang="en-US" sz="1200" kern="0" dirty="0"/>
              <a:t>Step 2: Give the path and name of the SAS program to rm_sim.bat (a one-line executable file)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54AFC-1BF3-427E-A66E-CFD630E27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745" y="2917563"/>
            <a:ext cx="4800600" cy="277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F30925-D50F-41D6-973D-937955ED40B6}"/>
              </a:ext>
            </a:extLst>
          </p:cNvPr>
          <p:cNvSpPr/>
          <p:nvPr/>
        </p:nvSpPr>
        <p:spPr>
          <a:xfrm>
            <a:off x="1639077" y="3389734"/>
            <a:ext cx="6553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lvl="2"/>
            <a:r>
              <a:rPr lang="en-US" sz="1200" kern="0" dirty="0"/>
              <a:t>Step 3: Run rm_sim.bat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0376A-D8F5-4CB7-A520-0C0D538F0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745" y="3666733"/>
            <a:ext cx="4800600" cy="114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1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C7648B29-858B-4BC7-977E-709DE7B11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163" y="280589"/>
            <a:ext cx="7906207" cy="424732"/>
          </a:xfrm>
        </p:spPr>
        <p:txBody>
          <a:bodyPr/>
          <a:lstStyle/>
          <a:p>
            <a:r>
              <a:rPr lang="en-US" dirty="0"/>
              <a:t>Additional Changes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460A0-7BCA-4D71-B320-C50D7CA2C681}"/>
              </a:ext>
            </a:extLst>
          </p:cNvPr>
          <p:cNvSpPr/>
          <p:nvPr/>
        </p:nvSpPr>
        <p:spPr>
          <a:xfrm>
            <a:off x="1639077" y="890856"/>
            <a:ext cx="6553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6075" lvl="2" indent="-171450">
              <a:buFont typeface="Wingdings" panose="05000000000000000000" pitchFamily="2" charset="2"/>
              <a:buChar char="q"/>
            </a:pPr>
            <a:r>
              <a:rPr lang="en-US" sz="1200" kern="0" dirty="0"/>
              <a:t>rm_sim.bat is a one-line windows executable as shown</a:t>
            </a:r>
          </a:p>
          <a:p>
            <a:pPr marL="346075" lvl="2" indent="-171450">
              <a:buFont typeface="Wingdings" panose="05000000000000000000" pitchFamily="2" charset="2"/>
              <a:buChar char="q"/>
            </a:pPr>
            <a:r>
              <a:rPr lang="en-US" sz="1200" kern="0" dirty="0"/>
              <a:t>cscript.exe is a windows schedule script that is available in Windows system</a:t>
            </a:r>
          </a:p>
          <a:p>
            <a:pPr marL="346075" lvl="2" indent="-171450">
              <a:buFont typeface="Wingdings" panose="05000000000000000000" pitchFamily="2" charset="2"/>
              <a:buChar char="q"/>
            </a:pPr>
            <a:r>
              <a:rPr lang="en-US" sz="1200" kern="0" dirty="0"/>
              <a:t>rm_sim_spt.vbs is a Windows VB script that we developed for the simulation</a:t>
            </a:r>
          </a:p>
          <a:p>
            <a:pPr marL="346075" lvl="2" indent="-171450">
              <a:buFont typeface="Wingdings" panose="05000000000000000000" pitchFamily="2" charset="2"/>
              <a:buChar char="q"/>
            </a:pPr>
            <a:r>
              <a:rPr lang="en-US" sz="1200" kern="0" dirty="0"/>
              <a:t>SAS EG need to be installed in order to run </a:t>
            </a:r>
            <a:r>
              <a:rPr lang="en-US" sz="1200" kern="0" dirty="0" err="1"/>
              <a:t>sas</a:t>
            </a:r>
            <a:r>
              <a:rPr lang="en-US" sz="1200" kern="0" dirty="0"/>
              <a:t> program on SAS Grid</a:t>
            </a:r>
          </a:p>
          <a:p>
            <a:pPr marL="346075" lvl="2" indent="-171450">
              <a:buFont typeface="Wingdings" panose="05000000000000000000" pitchFamily="2" charset="2"/>
              <a:buChar char="q"/>
            </a:pPr>
            <a:r>
              <a:rPr lang="en-US" sz="1200" kern="0" dirty="0"/>
              <a:t>Necessary code change in the simulation </a:t>
            </a:r>
            <a:r>
              <a:rPr lang="en-US" sz="1200" kern="0" dirty="0" err="1"/>
              <a:t>sas</a:t>
            </a:r>
            <a:r>
              <a:rPr lang="en-US" sz="1200" kern="0" dirty="0"/>
              <a:t> program, including but not limited to changes to separate data preparation and reporting, directory change, upper/lower case change, some import/export code change, </a:t>
            </a:r>
            <a:r>
              <a:rPr lang="en-US" sz="1200" kern="0" dirty="0" err="1"/>
              <a:t>etc</a:t>
            </a:r>
            <a:r>
              <a:rPr lang="en-US" sz="1200" kern="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52620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B32D-FD1F-5E4C-8BDB-BB29B960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445" y="2034254"/>
            <a:ext cx="2847354" cy="53553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CE9452-6B53-1E4F-B14D-3067C78D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35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reLogic 2">
      <a:dk1>
        <a:srgbClr val="000000"/>
      </a:dk1>
      <a:lt1>
        <a:srgbClr val="FFFFFF"/>
      </a:lt1>
      <a:dk2>
        <a:srgbClr val="5A5A5A"/>
      </a:dk2>
      <a:lt2>
        <a:srgbClr val="AAAAAA"/>
      </a:lt2>
      <a:accent1>
        <a:srgbClr val="3799D4"/>
      </a:accent1>
      <a:accent2>
        <a:srgbClr val="0D395D"/>
      </a:accent2>
      <a:accent3>
        <a:srgbClr val="48B295"/>
      </a:accent3>
      <a:accent4>
        <a:srgbClr val="007886"/>
      </a:accent4>
      <a:accent5>
        <a:srgbClr val="F7941D"/>
      </a:accent5>
      <a:accent6>
        <a:srgbClr val="E1050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BB503A966C1B499A5DE1A11C65D420" ma:contentTypeVersion="11" ma:contentTypeDescription="Create a new document." ma:contentTypeScope="" ma:versionID="52278120442272c3536d0641d51ed3da">
  <xsd:schema xmlns:xsd="http://www.w3.org/2001/XMLSchema" xmlns:xs="http://www.w3.org/2001/XMLSchema" xmlns:p="http://schemas.microsoft.com/office/2006/metadata/properties" xmlns:ns3="20fbdd55-fc40-44fc-9280-1968d0b83261" xmlns:ns4="82c0dc45-67f5-4385-9f8e-5500b6f14869" targetNamespace="http://schemas.microsoft.com/office/2006/metadata/properties" ma:root="true" ma:fieldsID="26e6229b18e917a75a94046d9435a781" ns3:_="" ns4:_="">
    <xsd:import namespace="20fbdd55-fc40-44fc-9280-1968d0b83261"/>
    <xsd:import namespace="82c0dc45-67f5-4385-9f8e-5500b6f148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fbdd55-fc40-44fc-9280-1968d0b832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c0dc45-67f5-4385-9f8e-5500b6f1486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EA1D0BB-D965-4D21-8488-C2C152A235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9A7387-3393-4F6A-BB44-BCCCC51CDA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fbdd55-fc40-44fc-9280-1968d0b83261"/>
    <ds:schemaRef ds:uri="82c0dc45-67f5-4385-9f8e-5500b6f148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7BBBC9-099E-43C8-AD28-96F72D3E7E12}">
  <ds:schemaRefs>
    <ds:schemaRef ds:uri="http://purl.org/dc/elements/1.1/"/>
    <ds:schemaRef ds:uri="http://schemas.microsoft.com/office/2006/metadata/properties"/>
    <ds:schemaRef ds:uri="http://purl.org/dc/terms/"/>
    <ds:schemaRef ds:uri="20fbdd55-fc40-44fc-9280-1968d0b832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82c0dc45-67f5-4385-9f8e-5500b6f1486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7642</TotalTime>
  <Words>570</Words>
  <Application>Microsoft Office PowerPoint</Application>
  <PresentationFormat>On-screen Show (16:9)</PresentationFormat>
  <Paragraphs>72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System Font Regular</vt:lpstr>
      <vt:lpstr>Arial</vt:lpstr>
      <vt:lpstr>Calibri</vt:lpstr>
      <vt:lpstr>Wingdings</vt:lpstr>
      <vt:lpstr>Office Theme</vt:lpstr>
      <vt:lpstr>RiskModel SAS Platform Migration</vt:lpstr>
      <vt:lpstr>RiskModel GCP/ML Pilot – What?</vt:lpstr>
      <vt:lpstr>RiskModel GCP/ML Pilot – Why?</vt:lpstr>
      <vt:lpstr>SAS Platform Migration</vt:lpstr>
      <vt:lpstr>Key Challenge  - How to run Integrated RiskModel Simulation </vt:lpstr>
      <vt:lpstr>Solution – Conceptual Framework</vt:lpstr>
      <vt:lpstr>Solution – New Process: Min. Pain Transition </vt:lpstr>
      <vt:lpstr>Additional Changes Needed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Kip</dc:creator>
  <cp:lastModifiedBy>Liu, Jay</cp:lastModifiedBy>
  <cp:revision>264</cp:revision>
  <dcterms:created xsi:type="dcterms:W3CDTF">2019-05-08T13:31:14Z</dcterms:created>
  <dcterms:modified xsi:type="dcterms:W3CDTF">2019-11-22T18:02:01Z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0x0101005EBB503A966C1B499A5DE1A11C65D420</vt:lpwstr>
  </property>
</Properties>
</file>